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4" r:id="rId5"/>
    <p:sldId id="280" r:id="rId6"/>
    <p:sldId id="282" r:id="rId7"/>
    <p:sldId id="259" r:id="rId8"/>
    <p:sldId id="260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2EE10-159E-CFB8-8FA7-CB5F1168A579}" v="268" dt="2022-06-10T05:12:17.361"/>
    <p1510:client id="{4E75AE80-2ED2-09B1-3BF1-84144CDEC39E}" v="284" dt="2022-06-10T03:36:02.277"/>
    <p1510:client id="{A0E9CBED-0445-170D-74AC-A47B8FECBB01}" v="29" dt="2022-06-10T05:24:57.404"/>
    <p1510:client id="{BB5F4B30-9C07-1118-7765-44B87B3B3C07}" v="21" dt="2022-06-10T04:59:08.521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35DC5-CE18-443A-9DF5-5462EF5FDA71}" type="datetimeFigureOut">
              <a:rPr lang="zh-TW" altLang="en-US" smtClean="0"/>
              <a:t>2022/6/9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F39C-6A7B-4C92-A9A9-A557C03548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https://zhuanlan.zhihu.com/p/458323305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F39C-6A7B-4C92-A9A9-A557C035483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37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https://editor.leonh.space/2022/playwright/</a:t>
            </a:r>
            <a:endParaRPr lang="zh-TW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F39C-6A7B-4C92-A9A9-A557C035483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51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ebdriv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trKovalenko/cypress-real-events" TargetMode="External"/><Relationship Id="rId2" Type="http://schemas.openxmlformats.org/officeDocument/2006/relationships/hyperlink" Target="https://docs.cypress.io/api/commands/hov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C2D2F-2A05-4300-EAA5-F09775F00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88968" cy="3329581"/>
          </a:xfrm>
        </p:spPr>
        <p:txBody>
          <a:bodyPr/>
          <a:lstStyle/>
          <a:p>
            <a:r>
              <a:rPr kumimoji="1" lang="en-US" altLang="zh-TW">
                <a:latin typeface="Microsoft JhengHei"/>
                <a:ea typeface="Microsoft JhengHei"/>
              </a:rPr>
              <a:t>E2E </a:t>
            </a:r>
            <a:r>
              <a:rPr kumimoji="1" lang="zh-TW" altLang="en-US">
                <a:latin typeface="Microsoft JhengHei"/>
                <a:ea typeface="Microsoft JhengHei"/>
              </a:rPr>
              <a:t>淺入研究分享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56CB01-954F-C238-32D6-B42623134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err="1"/>
              <a:t>Akay</a:t>
            </a:r>
            <a:r>
              <a:rPr kumimoji="1" lang="en-US" altLang="zh-TW"/>
              <a:t> hu</a:t>
            </a:r>
            <a:r>
              <a:rPr kumimoji="1" lang="zh-TW" altLang="en-US"/>
              <a:t>、</a:t>
            </a:r>
            <a:r>
              <a:rPr kumimoji="1" lang="en-US" altLang="zh-TW"/>
              <a:t>max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039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FA173-2A00-7EE2-E2E8-EF217F62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Playwright</a:t>
            </a:r>
            <a: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遇到的問題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A312CB-6E14-71B1-781C-78953FF4F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>
                <a:latin typeface="Microsoft JhengHei"/>
                <a:ea typeface="Microsoft JhengHei"/>
              </a:rPr>
              <a:t>用 </a:t>
            </a:r>
            <a:r>
              <a:rPr lang="en-US" altLang="zh-TW" err="1">
                <a:latin typeface="Microsoft JhengHei"/>
                <a:ea typeface="Microsoft JhengHei"/>
              </a:rPr>
              <a:t>page.fill</a:t>
            </a:r>
            <a:r>
              <a:rPr lang="en-US" altLang="zh-TW">
                <a:latin typeface="Microsoft JhengHei"/>
                <a:ea typeface="Microsoft JhengHei"/>
              </a:rPr>
              <a:t> </a:t>
            </a:r>
            <a:r>
              <a:rPr lang="zh-TW" altLang="en-US">
                <a:latin typeface="Microsoft JhengHei"/>
                <a:ea typeface="Microsoft JhengHei"/>
              </a:rPr>
              <a:t>填入輸入框後，登入按鈕卻還是 </a:t>
            </a:r>
            <a:r>
              <a:rPr lang="en" altLang="zh-TW" err="1">
                <a:latin typeface="Microsoft JhengHei"/>
                <a:ea typeface="Microsoft JhengHei"/>
              </a:rPr>
              <a:t>disbled</a:t>
            </a:r>
            <a:r>
              <a:rPr lang="en" altLang="zh-TW">
                <a:latin typeface="Microsoft JhengHei"/>
                <a:ea typeface="Microsoft JhengHei"/>
              </a:rPr>
              <a:t> </a:t>
            </a:r>
            <a:r>
              <a:rPr lang="zh-TW" altLang="en-US">
                <a:latin typeface="Microsoft JhengHei"/>
                <a:ea typeface="Microsoft JhengHei"/>
              </a:rPr>
              <a:t>狀態。</a:t>
            </a:r>
            <a:b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>
                <a:latin typeface="Microsoft JhengHei"/>
                <a:ea typeface="Microsoft JhengHei"/>
              </a:rPr>
              <a:t>解決方法：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err="1">
                <a:latin typeface="Microsoft JhengHei"/>
                <a:ea typeface="Microsoft JhengHei"/>
              </a:rPr>
              <a:t>page.fill</a:t>
            </a:r>
            <a:r>
              <a:rPr lang="en" altLang="zh-TW">
                <a:latin typeface="Microsoft JhengHei"/>
                <a:ea typeface="Microsoft JhengHei"/>
              </a:rPr>
              <a:t> </a:t>
            </a:r>
            <a:r>
              <a:rPr lang="zh-TW" altLang="en-US">
                <a:latin typeface="Microsoft JhengHei"/>
                <a:ea typeface="Microsoft JhengHei"/>
              </a:rPr>
              <a:t>改成 </a:t>
            </a:r>
            <a:r>
              <a:rPr lang="en" altLang="zh-TW" err="1">
                <a:latin typeface="Microsoft JhengHei"/>
                <a:ea typeface="Microsoft JhengHei"/>
              </a:rPr>
              <a:t>page.type</a:t>
            </a:r>
            <a:r>
              <a:rPr lang="en" altLang="zh-TW">
                <a:latin typeface="Microsoft JhengHei"/>
                <a:ea typeface="Microsoft JhengHei"/>
              </a:rPr>
              <a:t> </a:t>
            </a:r>
            <a:r>
              <a:rPr lang="zh-TW" altLang="en-US">
                <a:latin typeface="Microsoft JhengHei"/>
                <a:ea typeface="Microsoft JhengHei"/>
              </a:rPr>
              <a:t>寫法即可</a:t>
            </a:r>
            <a:b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lang="en-US" altLang="zh-TW">
                <a:latin typeface="Microsoft JhengHei"/>
                <a:ea typeface="Microsoft JhengHei"/>
              </a:rPr>
            </a:br>
            <a:r>
              <a:rPr lang="zh-TW" altLang="en-US">
                <a:latin typeface="Microsoft JhengHei"/>
                <a:ea typeface="Microsoft JhengHei"/>
              </a:rPr>
              <a:t>補充：</a:t>
            </a:r>
            <a:r>
              <a:rPr lang="en-US" altLang="zh-TW" err="1">
                <a:latin typeface="Microsoft JhengHei"/>
                <a:ea typeface="Microsoft JhengHei"/>
              </a:rPr>
              <a:t>page.fill</a:t>
            </a:r>
            <a:r>
              <a:rPr lang="en-US" altLang="zh-TW">
                <a:latin typeface="Microsoft JhengHei"/>
                <a:ea typeface="Microsoft JhengHei"/>
              </a:rPr>
              <a:t> </a:t>
            </a:r>
            <a:r>
              <a:rPr lang="zh-TW" altLang="en-US">
                <a:latin typeface="Microsoft JhengHei"/>
                <a:ea typeface="Microsoft JhengHei"/>
              </a:rPr>
              <a:t>會直接將值帶入。但 </a:t>
            </a:r>
            <a:r>
              <a:rPr lang="en-US" altLang="zh-TW" err="1">
                <a:latin typeface="Microsoft JhengHei"/>
                <a:ea typeface="Microsoft JhengHei"/>
              </a:rPr>
              <a:t>page.type</a:t>
            </a:r>
            <a:r>
              <a:rPr lang="zh-TW" altLang="en-US">
                <a:latin typeface="Microsoft JhengHei"/>
                <a:ea typeface="Microsoft JhengHei"/>
              </a:rPr>
              <a:t> 會模擬逐字輸入的動作。</a:t>
            </a:r>
            <a:endParaRPr lang="zh-TW"/>
          </a:p>
          <a:p>
            <a:pPr>
              <a:lnSpc>
                <a:spcPct val="150000"/>
              </a:lnSpc>
            </a:pP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257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B49F780-36ED-C854-86E1-4CED9A1C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" altLang="zh-TW" b="1" err="1">
                <a:solidFill>
                  <a:srgbClr val="EBEBE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Nightwatch</a:t>
            </a:r>
            <a:endParaRPr kumimoji="1" lang="zh-TW" altLang="en-US">
              <a:solidFill>
                <a:srgbClr val="EBEBE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1" name="Freeform: Shape 103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E65CC-B729-BDA2-DD7C-CD309B05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2257273"/>
            <a:ext cx="5449889" cy="23434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3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614AB-117A-AD74-5BA4-0A140FB17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788340"/>
            <a:ext cx="4166509" cy="44354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>
                <a:solidFill>
                  <a:srgbClr val="EBEBEB"/>
                </a:solidFill>
                <a:latin typeface="Microsoft JhengHei"/>
                <a:ea typeface="Microsoft JhengHei"/>
              </a:rPr>
              <a:t>它使用 </a:t>
            </a:r>
            <a:r>
              <a:rPr lang="en" altLang="zh-TW">
                <a:solidFill>
                  <a:srgbClr val="EBEBEB"/>
                </a:solidFill>
                <a:latin typeface="Microsoft JhengHei"/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 WebDriver </a:t>
            </a:r>
            <a:r>
              <a:rPr lang="zh-TW" altLang="en-US">
                <a:solidFill>
                  <a:srgbClr val="EBEBEB"/>
                </a:solidFill>
                <a:latin typeface="Microsoft JhengHei"/>
                <a:ea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所提供的 </a:t>
            </a:r>
            <a:r>
              <a:rPr lang="en" altLang="zh-TW">
                <a:solidFill>
                  <a:srgbClr val="EBEBEB"/>
                </a:solidFill>
                <a:latin typeface="Microsoft JhengHei"/>
                <a:ea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zh-TW" altLang="en">
                <a:solidFill>
                  <a:srgbClr val="EBEBEB"/>
                </a:solidFill>
                <a:latin typeface="Microsoft JhengHei"/>
                <a:ea typeface="Microsoft JhengHei"/>
              </a:rPr>
              <a:t>（</a:t>
            </a:r>
            <a:r>
              <a:rPr lang="zh-TW" altLang="en-US">
                <a:solidFill>
                  <a:srgbClr val="EBEBEB"/>
                </a:solidFill>
                <a:latin typeface="Microsoft JhengHei"/>
                <a:ea typeface="Microsoft JhengHei"/>
              </a:rPr>
              <a:t>過去稱為 </a:t>
            </a:r>
            <a:r>
              <a:rPr lang="en" altLang="zh-TW">
                <a:solidFill>
                  <a:srgbClr val="EBEBEB"/>
                </a:solidFill>
                <a:latin typeface="Microsoft JhengHei"/>
                <a:ea typeface="Microsoft JhengHei"/>
              </a:rPr>
              <a:t>Selenium WebDriver</a:t>
            </a:r>
            <a:r>
              <a:rPr lang="zh-TW" altLang="en">
                <a:solidFill>
                  <a:srgbClr val="EBEBEB"/>
                </a:solidFill>
                <a:latin typeface="Microsoft JhengHei"/>
                <a:ea typeface="Microsoft JhengHei"/>
              </a:rPr>
              <a:t>）</a:t>
            </a:r>
            <a:r>
              <a:rPr lang="zh-TW" altLang="en-US">
                <a:solidFill>
                  <a:srgbClr val="EBEBEB"/>
                </a:solidFill>
                <a:latin typeface="Microsoft JhengHei"/>
                <a:ea typeface="Microsoft JhengHei"/>
              </a:rPr>
              <a:t>來自動操作瀏覽器</a:t>
            </a:r>
            <a:endParaRPr lang="en-US" altLang="zh-TW">
              <a:solidFill>
                <a:srgbClr val="EBEBEB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kumimoji="1" lang="zh-TW" altLang="en-US">
                <a:solidFill>
                  <a:srgbClr val="EBEBEB"/>
                </a:solidFill>
                <a:latin typeface="Microsoft JhengHei"/>
                <a:ea typeface="Microsoft JhengHei"/>
              </a:rPr>
              <a:t>右圖是一個用於瀏覽器初始化的示例工作流，</a:t>
            </a:r>
            <a:r>
              <a:rPr lang="en" altLang="zh-TW" err="1">
                <a:solidFill>
                  <a:schemeClr val="bg1"/>
                </a:solidFill>
                <a:latin typeface="Microsoft JhengHei"/>
                <a:ea typeface="Microsoft JhengHei"/>
              </a:rPr>
              <a:t>nightwatch</a:t>
            </a:r>
            <a:r>
              <a:rPr lang="en" altLang="zh-TW">
                <a:solidFill>
                  <a:schemeClr val="bg1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>
                <a:solidFill>
                  <a:schemeClr val="bg1"/>
                </a:solidFill>
                <a:latin typeface="Microsoft JhengHei"/>
                <a:ea typeface="Microsoft JhengHei"/>
              </a:rPr>
              <a:t>通過</a:t>
            </a:r>
            <a:r>
              <a:rPr lang="en" altLang="zh-TW">
                <a:solidFill>
                  <a:schemeClr val="bg1"/>
                </a:solidFill>
                <a:latin typeface="Microsoft JhengHei"/>
                <a:ea typeface="Microsoft JhengHei"/>
              </a:rPr>
              <a:t>restful http </a:t>
            </a:r>
            <a:r>
              <a:rPr lang="en" altLang="zh-TW" err="1">
                <a:solidFill>
                  <a:schemeClr val="bg1"/>
                </a:solidFill>
                <a:latin typeface="Microsoft JhengHei"/>
                <a:ea typeface="Microsoft JhengHei"/>
              </a:rPr>
              <a:t>api</a:t>
            </a:r>
            <a:r>
              <a:rPr lang="zh-TW" altLang="en-US">
                <a:solidFill>
                  <a:schemeClr val="bg1"/>
                </a:solidFill>
                <a:latin typeface="Microsoft JhengHei"/>
                <a:ea typeface="Microsoft JhengHei"/>
              </a:rPr>
              <a:t> 與 </a:t>
            </a:r>
            <a:r>
              <a:rPr lang="en" altLang="zh-TW">
                <a:solidFill>
                  <a:schemeClr val="bg1"/>
                </a:solidFill>
                <a:latin typeface="Microsoft JhengHei"/>
                <a:ea typeface="Microsoft JhengHei"/>
              </a:rPr>
              <a:t>selenium server</a:t>
            </a:r>
            <a:r>
              <a:rPr lang="zh-TW" altLang="en-US">
                <a:solidFill>
                  <a:schemeClr val="bg1"/>
                </a:solidFill>
                <a:latin typeface="Microsoft JhengHei"/>
                <a:ea typeface="Microsoft JhengHei"/>
              </a:rPr>
              <a:t> 通訊，從而操作瀏覽器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>
                <a:solidFill>
                  <a:srgbClr val="EBEBEB"/>
                </a:solidFill>
                <a:latin typeface="Microsoft JhengHei"/>
                <a:ea typeface="Microsoft JhengHei"/>
              </a:rPr>
              <a:t>(</a:t>
            </a:r>
            <a:r>
              <a:rPr kumimoji="1" lang="zh-TW" altLang="en-US">
                <a:solidFill>
                  <a:srgbClr val="EBEBEB"/>
                </a:solidFill>
                <a:latin typeface="Microsoft JhengHei"/>
                <a:ea typeface="Microsoft JhengHei"/>
              </a:rPr>
              <a:t>圖來源：官網</a:t>
            </a:r>
            <a:r>
              <a:rPr kumimoji="1" lang="en-US" altLang="zh-TW">
                <a:solidFill>
                  <a:srgbClr val="EBEBEB"/>
                </a:solidFill>
                <a:latin typeface="Microsoft JhengHei"/>
                <a:ea typeface="Microsoft JhengHei"/>
              </a:rPr>
              <a:t>)</a:t>
            </a:r>
            <a:endParaRPr lang="en-US" altLang="zh-TW">
              <a:solidFill>
                <a:srgbClr val="EBEBEB"/>
              </a:solidFill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86660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42D78-0065-8EEB-365C-7F6D3630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Nightwatch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890AA5-4FD4-2231-C4DD-477367E68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/>
                <a:ea typeface="Microsoft JhengHei"/>
              </a:rPr>
              <a:t>安裝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>
                <a:latin typeface="Microsoft JhengHei"/>
                <a:ea typeface="Microsoft JhengHei"/>
              </a:rPr>
              <a:t>vue add e2e-nightwatch </a:t>
            </a:r>
            <a:r>
              <a:rPr lang="zh-TW" altLang="en-US">
                <a:latin typeface="Microsoft JhengHei"/>
                <a:ea typeface="Microsoft JhengHei"/>
              </a:rPr>
              <a:t>或</a:t>
            </a:r>
            <a:b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>
                <a:latin typeface="Microsoft JhengHei"/>
                <a:ea typeface="Microsoft JhengHei"/>
              </a:rPr>
              <a:t>npm install nightwatch --save-dev</a:t>
            </a:r>
          </a:p>
          <a:p>
            <a:pPr>
              <a:lnSpc>
                <a:spcPct val="150000"/>
              </a:lnSpc>
            </a:pPr>
            <a:r>
              <a:rPr lang="zh-TW" altLang="en-US">
                <a:latin typeface="Microsoft JhengHei"/>
                <a:ea typeface="Microsoft JhengHei"/>
              </a:rPr>
              <a:t>報表</a:t>
            </a:r>
            <a:br>
              <a:rPr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err="1">
                <a:latin typeface="Microsoft JhengHei"/>
                <a:ea typeface="Microsoft JhengHei"/>
              </a:rPr>
              <a:t>npm</a:t>
            </a:r>
            <a:r>
              <a:rPr lang="en" altLang="zh-TW">
                <a:latin typeface="Microsoft JhengHei"/>
                <a:ea typeface="Microsoft JhengHei"/>
              </a:rPr>
              <a:t> install -D </a:t>
            </a:r>
            <a:r>
              <a:rPr lang="en" altLang="zh-TW" err="1">
                <a:latin typeface="Microsoft JhengHei"/>
                <a:ea typeface="Microsoft JhengHei"/>
              </a:rPr>
              <a:t>nightwatch</a:t>
            </a:r>
            <a:r>
              <a:rPr lang="en" altLang="zh-TW">
                <a:latin typeface="Microsoft JhengHei"/>
                <a:ea typeface="Microsoft JhengHei"/>
              </a:rPr>
              <a:t>-html-reporter</a:t>
            </a:r>
            <a:b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>
                <a:latin typeface="Microsoft JhengHei"/>
                <a:ea typeface="Microsoft JhengHei"/>
              </a:rPr>
              <a:t>視情況若執行有錯誤顯示少些套件，請自行安裝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err="1">
                <a:latin typeface="Microsoft JhengHei"/>
                <a:ea typeface="Microsoft JhengHei"/>
              </a:rPr>
              <a:t>npm</a:t>
            </a:r>
            <a:r>
              <a:rPr lang="en" altLang="zh-TW">
                <a:latin typeface="Microsoft JhengHei"/>
                <a:ea typeface="Microsoft JhengHei"/>
              </a:rPr>
              <a:t> </a:t>
            </a:r>
            <a:r>
              <a:rPr lang="en" altLang="zh-TW" err="1">
                <a:latin typeface="Microsoft JhengHei"/>
                <a:ea typeface="Microsoft JhengHei"/>
              </a:rPr>
              <a:t>i</a:t>
            </a:r>
            <a:r>
              <a:rPr lang="en" altLang="zh-TW">
                <a:latin typeface="Microsoft JhengHei"/>
                <a:ea typeface="Microsoft JhengHei"/>
              </a:rPr>
              <a:t> @vue/cli-plugin-e2e-nightwatch </a:t>
            </a:r>
            <a:r>
              <a:rPr lang="zh-TW" altLang="en-US">
                <a:latin typeface="Microsoft JhengHei"/>
                <a:ea typeface="Microsoft JhengHei"/>
              </a:rPr>
              <a:t>與 </a:t>
            </a:r>
            <a:r>
              <a:rPr lang="en" altLang="zh-TW" err="1">
                <a:latin typeface="Microsoft JhengHei"/>
                <a:ea typeface="Microsoft JhengHei"/>
              </a:rPr>
              <a:t>npm</a:t>
            </a:r>
            <a:r>
              <a:rPr lang="en" altLang="zh-TW">
                <a:latin typeface="Microsoft JhengHei"/>
                <a:ea typeface="Microsoft JhengHei"/>
              </a:rPr>
              <a:t> </a:t>
            </a:r>
            <a:r>
              <a:rPr lang="en" altLang="zh-TW" err="1">
                <a:latin typeface="Microsoft JhengHei"/>
                <a:ea typeface="Microsoft JhengHei"/>
              </a:rPr>
              <a:t>i</a:t>
            </a:r>
            <a:r>
              <a:rPr lang="en" altLang="zh-TW">
                <a:latin typeface="Microsoft JhengHei"/>
                <a:ea typeface="Microsoft JhengHei"/>
              </a:rPr>
              <a:t> </a:t>
            </a:r>
            <a:r>
              <a:rPr lang="en" altLang="zh-TW" err="1">
                <a:latin typeface="Microsoft JhengHei"/>
                <a:ea typeface="Microsoft JhengHei"/>
              </a:rPr>
              <a:t>chromedriver</a:t>
            </a:r>
            <a:endParaRPr lang="zh-TW" altLang="en-US" b="1"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/>
                <a:ea typeface="Microsoft JhengHei"/>
              </a:rPr>
              <a:t>執行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>
                <a:latin typeface="Microsoft JhengHei"/>
                <a:ea typeface="Microsoft JhengHei"/>
              </a:rPr>
              <a:t>npm run test:e2e </a:t>
            </a:r>
            <a:r>
              <a:rPr lang="zh-TW" altLang="en-US">
                <a:latin typeface="Microsoft JhengHei"/>
                <a:ea typeface="Microsoft JhengHei"/>
              </a:rPr>
              <a:t>或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err="1">
                <a:latin typeface="Microsoft JhengHei"/>
                <a:ea typeface="Microsoft JhengHei"/>
              </a:rPr>
              <a:t>npx</a:t>
            </a:r>
            <a:r>
              <a:rPr lang="en-US" altLang="zh-TW">
                <a:latin typeface="Microsoft JhengHei"/>
                <a:ea typeface="Microsoft JhengHei"/>
              </a:rPr>
              <a:t> </a:t>
            </a:r>
            <a:r>
              <a:rPr lang="en-US" altLang="zh-TW" err="1">
                <a:latin typeface="Microsoft JhengHei"/>
                <a:ea typeface="Microsoft JhengHei"/>
              </a:rPr>
              <a:t>nightwatch</a:t>
            </a:r>
            <a:endParaRPr lang="zh-TW" altLang="en-US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33135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E9498-5AF6-A909-D4D2-0496837E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7198006" cy="712415"/>
          </a:xfrm>
        </p:spPr>
        <p:txBody>
          <a:bodyPr/>
          <a:lstStyle/>
          <a:p>
            <a:r>
              <a:rPr lang="en" altLang="zh-TW" b="1">
                <a:latin typeface="Microsoft JhengHei"/>
                <a:ea typeface="Microsoft JhengHei"/>
              </a:rPr>
              <a:t>Nightwatch </a:t>
            </a:r>
            <a:r>
              <a:rPr kumimoji="1" lang="zh-TW" altLang="en-US" b="1">
                <a:latin typeface="Microsoft JhengHei"/>
                <a:ea typeface="Microsoft JhengHei"/>
              </a:rPr>
              <a:t>定位網頁元素</a:t>
            </a:r>
            <a:endParaRPr lang="zh-TW" altLang="en-US" b="1">
              <a:latin typeface="Microsoft JhengHei"/>
              <a:ea typeface="Microsoft JhengHe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68165C-B134-6CC8-EABA-AF4F3324142C}"/>
              </a:ext>
            </a:extLst>
          </p:cNvPr>
          <p:cNvSpPr txBox="1"/>
          <p:nvPr/>
        </p:nvSpPr>
        <p:spPr>
          <a:xfrm>
            <a:off x="646112" y="1582628"/>
            <a:ext cx="3318985" cy="336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有兩種方法</a:t>
            </a:r>
            <a:b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Selector</a:t>
            </a:r>
            <a:b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Xpath</a:t>
            </a: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測試登入，使用 </a:t>
            </a: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Selector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定位網頁元素</a:t>
            </a: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Xpath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做法雷同</a:t>
            </a: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內容版面配置區 13" descr="一張含有 文字 的圖片&#10;&#10;自動產生的描述">
            <a:extLst>
              <a:ext uri="{FF2B5EF4-FFF2-40B4-BE49-F238E27FC236}">
                <a16:creationId xmlns:a16="http://schemas.microsoft.com/office/drawing/2014/main" id="{702D7240-0BC5-6E35-3E15-15E1FB6F1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4252" y="1476475"/>
            <a:ext cx="8284995" cy="5381525"/>
          </a:xfrm>
        </p:spPr>
      </p:pic>
    </p:spTree>
    <p:extLst>
      <p:ext uri="{BB962C8B-B14F-4D97-AF65-F5344CB8AC3E}">
        <p14:creationId xmlns:p14="http://schemas.microsoft.com/office/powerpoint/2010/main" val="39963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F023C-125C-F997-7709-A320762E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>
                <a:latin typeface="Microsoft JhengHei"/>
                <a:ea typeface="Microsoft JhengHei"/>
              </a:rPr>
              <a:t>Nightwatch Page Objects</a:t>
            </a:r>
            <a:endParaRPr lang="zh-TW" altLang="en-US" b="1">
              <a:latin typeface="Microsoft JhengHei"/>
              <a:ea typeface="Microsoft JhengHei"/>
            </a:endParaRP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A8A5D22F-4D60-63AF-43E9-5DD0BAE01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0214" y="1343276"/>
            <a:ext cx="7311786" cy="506200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16C04E4-09F4-5BFC-D47A-43DA4F6BD8BD}"/>
              </a:ext>
            </a:extLst>
          </p:cNvPr>
          <p:cNvSpPr txBox="1"/>
          <p:nvPr/>
        </p:nvSpPr>
        <p:spPr>
          <a:xfrm>
            <a:off x="646111" y="1483916"/>
            <a:ext cx="3693459" cy="336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Page Objects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，預先定義一個頁面裡面的元素（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</a:t>
            </a:r>
            <a:r>
              <a:rPr lang="zh-TW" altLang="en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）、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區塊（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Section</a:t>
            </a:r>
            <a:r>
              <a:rPr lang="zh-TW" altLang="en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和命令（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Command</a:t>
            </a:r>
            <a:r>
              <a:rPr lang="zh-TW" altLang="en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），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意即將一個網頁切分成許多個片段，利用物件把這些片段包裝起來使用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右圖為 </a:t>
            </a:r>
            <a:r>
              <a:rPr lang="en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testPageObj.js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擋內容</a:t>
            </a:r>
            <a:endParaRPr lang="en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127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6D4BD-D6B3-4773-9A74-ADCA8D69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Nightwatch</a:t>
            </a:r>
            <a:r>
              <a:rPr lang="en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Page Objects</a:t>
            </a:r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2E5023-D146-2FF0-2F8B-17A6380D1A39}"/>
              </a:ext>
            </a:extLst>
          </p:cNvPr>
          <p:cNvSpPr txBox="1"/>
          <p:nvPr/>
        </p:nvSpPr>
        <p:spPr>
          <a:xfrm>
            <a:off x="508546" y="2023008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測試登入，使用 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Page Objects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方式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AD4965BF-3626-5216-DB9F-EF31F0F36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110" y="1321749"/>
            <a:ext cx="7065890" cy="5536251"/>
          </a:xfrm>
        </p:spPr>
      </p:pic>
    </p:spTree>
    <p:extLst>
      <p:ext uri="{BB962C8B-B14F-4D97-AF65-F5344CB8AC3E}">
        <p14:creationId xmlns:p14="http://schemas.microsoft.com/office/powerpoint/2010/main" val="88380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BBC461-FE53-EF36-578A-488051BC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385" y="113706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3200" b="0" i="0" kern="1200">
                <a:solidFill>
                  <a:srgbClr val="EBEBEB"/>
                </a:solidFill>
                <a:latin typeface="Microsoft JhengHei"/>
                <a:ea typeface="Microsoft JhengHei"/>
              </a:rPr>
              <a:t>Nightwatch </a:t>
            </a:r>
            <a:r>
              <a:rPr lang="zh-TW" altLang="en-US" sz="3200" b="0" i="0" kern="1200">
                <a:solidFill>
                  <a:srgbClr val="EBEBEB"/>
                </a:solidFill>
                <a:latin typeface="Microsoft JhengHei"/>
                <a:ea typeface="Microsoft JhengHei"/>
              </a:rPr>
              <a:t>報表</a:t>
            </a:r>
            <a:endParaRPr lang="en-US" altLang="zh-TW" sz="3200" b="0" i="0" kern="1200">
              <a:solidFill>
                <a:srgbClr val="EBEBEB"/>
              </a:solidFill>
              <a:latin typeface="Microsoft JhengHei"/>
              <a:ea typeface="Microsoft JhengHei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B0F11F7A-60FB-0D8A-68D5-B925FDD7C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7582" y="1600200"/>
            <a:ext cx="7161713" cy="37061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4142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9BB95-3E11-ED18-FE0F-AAB890D2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EBEBEB"/>
                </a:solidFill>
                <a:latin typeface="Microsoft JhengHei"/>
                <a:ea typeface="Microsoft JhengHei"/>
              </a:rPr>
              <a:t>Nightwatch</a:t>
            </a:r>
            <a:r>
              <a:rPr lang="zh-TW" altLang="en-US" b="1">
                <a:solidFill>
                  <a:srgbClr val="EBEBEB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 b="1">
                <a:latin typeface="Microsoft JhengHei"/>
                <a:ea typeface="Microsoft JhengHei"/>
              </a:rPr>
              <a:t>遇到的問題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ED0BF0-F0AA-A8B7-68DA-359853C36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>
                <a:latin typeface="Microsoft JhengHei"/>
                <a:ea typeface="Microsoft JhengHei"/>
              </a:rPr>
              <a:t>不要使用 </a:t>
            </a:r>
            <a:r>
              <a:rPr lang="en" altLang="zh-TW">
                <a:latin typeface="Microsoft JhengHei"/>
                <a:ea typeface="Microsoft JhengHei"/>
              </a:rPr>
              <a:t>pause() </a:t>
            </a:r>
            <a:r>
              <a:rPr lang="zh-TW" altLang="en-US">
                <a:latin typeface="Microsoft JhengHei"/>
                <a:ea typeface="Microsoft JhengHei"/>
              </a:rPr>
              <a:t>做等待，改用 </a:t>
            </a:r>
            <a:r>
              <a:rPr lang="en" altLang="zh-TW" err="1">
                <a:latin typeface="Microsoft JhengHei"/>
                <a:ea typeface="Microsoft JhengHei"/>
              </a:rPr>
              <a:t>waitForElementVisible</a:t>
            </a:r>
            <a:r>
              <a:rPr lang="zh-TW" altLang="en-US">
                <a:latin typeface="Microsoft JhengHei"/>
                <a:ea typeface="Microsoft JhengHei"/>
              </a:rPr>
              <a:t>，因為等待時間可能會因為網路速度而延遲導致無法固定等待時間</a:t>
            </a:r>
            <a:endParaRPr lang="en-US" altLang="zh-TW"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Microsoft JhengHei"/>
                <a:ea typeface="Microsoft JhengHei"/>
              </a:rPr>
              <a:t>若有使用 </a:t>
            </a:r>
            <a:r>
              <a:rPr lang="en" altLang="zh-TW" err="1">
                <a:latin typeface="Microsoft JhengHei"/>
                <a:ea typeface="Microsoft JhengHei"/>
              </a:rPr>
              <a:t>vue</a:t>
            </a:r>
            <a:r>
              <a:rPr lang="en" altLang="zh-TW">
                <a:latin typeface="Microsoft JhengHei"/>
                <a:ea typeface="Microsoft JhengHei"/>
              </a:rPr>
              <a:t>-fragment </a:t>
            </a:r>
            <a:r>
              <a:rPr lang="zh-TW" altLang="en-US">
                <a:latin typeface="Microsoft JhengHei"/>
                <a:ea typeface="Microsoft JhengHei"/>
              </a:rPr>
              <a:t>套件的話，</a:t>
            </a:r>
            <a:r>
              <a:rPr lang="en-US" altLang="zh-TW">
                <a:latin typeface="Microsoft JhengHei"/>
                <a:ea typeface="Microsoft JhengHei"/>
              </a:rPr>
              <a:t>&lt;</a:t>
            </a:r>
            <a:r>
              <a:rPr lang="en" altLang="zh-TW">
                <a:latin typeface="Microsoft JhengHei"/>
                <a:ea typeface="Microsoft JhengHei"/>
              </a:rPr>
              <a:t>fragment&gt;&lt;/fragment&gt; </a:t>
            </a:r>
            <a:r>
              <a:rPr lang="zh-TW" altLang="en-US">
                <a:latin typeface="Microsoft JhengHei"/>
                <a:ea typeface="Microsoft JhengHei"/>
              </a:rPr>
              <a:t>內的元素</a:t>
            </a:r>
            <a:r>
              <a:rPr lang="en-US" altLang="zh-TW">
                <a:latin typeface="Microsoft JhengHei"/>
                <a:ea typeface="Microsoft JhengHei"/>
              </a:rPr>
              <a:t>selector </a:t>
            </a:r>
            <a:r>
              <a:rPr lang="zh-TW" altLang="en-US">
                <a:latin typeface="Microsoft JhengHei"/>
                <a:ea typeface="Microsoft JhengHei"/>
              </a:rPr>
              <a:t>會抓不到（儘管測試畫面上有顯示）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629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3BC5-0783-3576-B8E9-0CC78A90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Cypress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86A3E0-9632-0B68-D42B-9135D5CBB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Vue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推薦的 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E2E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測試</a:t>
            </a: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Selenium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速度太慢跟安裝複雜一直為人所詬病，所以會發現這一年使用 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en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ypress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人大幅增加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安裝簡單一行結束，而且裝完馬上可以用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語法親民，寫過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jest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會發現很多語法都重覆了很好學習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提供圖形介面 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GUI)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讓我們觀察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提供一個線上雲端的 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Dashboard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430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CA0971-FE57-9F3C-5C13-A75448CA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>
                <a:latin typeface="Microsoft JhengHei"/>
                <a:ea typeface="Microsoft JhengHei"/>
              </a:rPr>
              <a:t>Cypress </a:t>
            </a:r>
            <a:r>
              <a:rPr lang="zh-TW" altLang="en-US" b="1">
                <a:latin typeface="Microsoft JhengHei"/>
                <a:ea typeface="Microsoft JhengHei"/>
              </a:rPr>
              <a:t>圖形介面 </a:t>
            </a:r>
            <a:r>
              <a:rPr lang="en-US" altLang="zh-TW" b="1">
                <a:latin typeface="Microsoft JhengHei"/>
                <a:ea typeface="Microsoft JhengHei"/>
              </a:rPr>
              <a:t>(</a:t>
            </a:r>
            <a:r>
              <a:rPr lang="en" altLang="zh-TW" b="1">
                <a:latin typeface="Microsoft JhengHei"/>
                <a:ea typeface="Microsoft JhengHei"/>
              </a:rPr>
              <a:t>GUI) </a:t>
            </a:r>
            <a:endParaRPr lang="zh-TW" altLang="en-US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內容版面配置區 4" descr="一張含有 文字, 螢幕擷取畫面, 監視器 的圖片&#10;&#10;自動產生的描述">
            <a:extLst>
              <a:ext uri="{FF2B5EF4-FFF2-40B4-BE49-F238E27FC236}">
                <a16:creationId xmlns:a16="http://schemas.microsoft.com/office/drawing/2014/main" id="{54038F7C-5B1C-2FE9-7542-F2206F5EA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76" y="1381360"/>
            <a:ext cx="9592236" cy="5311449"/>
          </a:xfrm>
        </p:spPr>
      </p:pic>
    </p:spTree>
    <p:extLst>
      <p:ext uri="{BB962C8B-B14F-4D97-AF65-F5344CB8AC3E}">
        <p14:creationId xmlns:p14="http://schemas.microsoft.com/office/powerpoint/2010/main" val="325320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F1F426-0E7E-583D-BF35-DC4C4A8A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E2E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測試框架種類</a:t>
            </a:r>
            <a:b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DE301E-C07C-04C7-ED7C-ED5CAC7F9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" altLang="zh-TW" b="1">
                <a:latin typeface="Microsoft JhengHei"/>
                <a:ea typeface="Microsoft JhengHei"/>
              </a:rPr>
              <a:t>Selenium</a:t>
            </a:r>
          </a:p>
          <a:p>
            <a:r>
              <a:rPr lang="en" altLang="zh-TW" b="1">
                <a:latin typeface="Microsoft JhengHei"/>
                <a:ea typeface="Microsoft JhengHei"/>
              </a:rPr>
              <a:t>Nightwatch</a:t>
            </a:r>
            <a:r>
              <a:rPr lang="zh-TW" altLang="en-US" b="1">
                <a:latin typeface="Microsoft JhengHei"/>
                <a:ea typeface="Microsoft JhengHei"/>
              </a:rPr>
              <a:t> </a:t>
            </a:r>
            <a:r>
              <a:rPr lang="en" altLang="zh-TW" b="1">
                <a:latin typeface="Microsoft JhengHei"/>
                <a:ea typeface="Microsoft JhengHei"/>
              </a:rPr>
              <a:t>(Vue </a:t>
            </a:r>
            <a:r>
              <a:rPr lang="zh-TW" altLang="en-US" b="1">
                <a:latin typeface="Microsoft JhengHei"/>
                <a:ea typeface="Microsoft JhengHei"/>
              </a:rPr>
              <a:t>官方推薦</a:t>
            </a:r>
            <a:r>
              <a:rPr lang="en" altLang="zh-TW" b="1">
                <a:latin typeface="Microsoft JhengHei"/>
                <a:ea typeface="Microsoft JhengHei"/>
              </a:rPr>
              <a:t>)</a:t>
            </a:r>
            <a:r>
              <a:rPr lang="zh-TW" altLang="en-US" b="1">
                <a:latin typeface="Microsoft JhengHei"/>
                <a:ea typeface="Microsoft JhengHei"/>
              </a:rPr>
              <a:t> </a:t>
            </a:r>
            <a:endParaRPr lang="en" altLang="zh-TW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" altLang="zh-TW" b="1">
                <a:latin typeface="Microsoft JhengHei"/>
                <a:ea typeface="Microsoft JhengHei"/>
              </a:rPr>
              <a:t>Cypress (Vue </a:t>
            </a:r>
            <a:r>
              <a:rPr lang="zh-TW" altLang="en-US" b="1">
                <a:latin typeface="Microsoft JhengHei"/>
                <a:ea typeface="Microsoft JhengHei"/>
              </a:rPr>
              <a:t>官方推薦</a:t>
            </a:r>
            <a:r>
              <a:rPr lang="en" altLang="zh-TW" b="1">
                <a:latin typeface="Microsoft JhengHei"/>
                <a:ea typeface="Microsoft JhengHei"/>
              </a:rPr>
              <a:t>) </a:t>
            </a:r>
            <a:endParaRPr lang="en" altLang="zh-TW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" altLang="zh-TW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Testcafe</a:t>
            </a:r>
            <a:endParaRPr lang="en" altLang="zh-TW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" altLang="zh-TW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Katalon</a:t>
            </a:r>
            <a:endParaRPr lang="en" altLang="zh-TW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" altLang="zh-TW" b="1">
                <a:latin typeface="Microsoft JhengHei"/>
                <a:ea typeface="Microsoft JhengHei"/>
              </a:rPr>
              <a:t>Playwright</a:t>
            </a:r>
            <a:r>
              <a:rPr lang="zh-TW" altLang="en-US" b="1">
                <a:latin typeface="Microsoft JhengHei"/>
                <a:ea typeface="Microsoft JhengHei"/>
              </a:rPr>
              <a:t> </a:t>
            </a:r>
            <a:r>
              <a:rPr lang="en" altLang="zh-TW" b="1">
                <a:latin typeface="Microsoft JhengHei"/>
                <a:ea typeface="Microsoft JhengHei"/>
              </a:rPr>
              <a:t>(Vue </a:t>
            </a:r>
            <a:r>
              <a:rPr lang="zh-TW" altLang="en-US" b="1">
                <a:latin typeface="Microsoft JhengHei"/>
                <a:ea typeface="Microsoft JhengHei"/>
              </a:rPr>
              <a:t>官方推薦</a:t>
            </a:r>
            <a:r>
              <a:rPr lang="en" altLang="zh-TW" b="1">
                <a:latin typeface="Microsoft JhengHei"/>
                <a:ea typeface="Microsoft JhengHei"/>
              </a:rPr>
              <a:t>)</a:t>
            </a:r>
          </a:p>
          <a:p>
            <a:r>
              <a:rPr lang="en" altLang="zh-TW" b="1">
                <a:latin typeface="Microsoft JhengHei"/>
                <a:ea typeface="Microsoft JhengHei"/>
              </a:rPr>
              <a:t>Puppeteer</a:t>
            </a:r>
          </a:p>
          <a:p>
            <a:r>
              <a:rPr lang="en" altLang="zh-TW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WebDriverIO</a:t>
            </a:r>
            <a:endParaRPr lang="en" altLang="zh-TW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" altLang="zh-TW" b="1">
                <a:latin typeface="Microsoft JhengHei"/>
                <a:ea typeface="Microsoft JhengHei"/>
              </a:rPr>
              <a:t>Protractor</a:t>
            </a:r>
            <a:r>
              <a:rPr lang="zh-TW" altLang="en-US" b="1">
                <a:latin typeface="Microsoft JhengHei"/>
                <a:ea typeface="Microsoft JhengHei"/>
              </a:rPr>
              <a:t> </a:t>
            </a:r>
            <a:r>
              <a:rPr lang="en-US" altLang="zh-TW" b="1">
                <a:latin typeface="Microsoft JhengHei"/>
                <a:ea typeface="Microsoft JhengHei"/>
              </a:rPr>
              <a:t>(偏 for AngularJS)</a:t>
            </a:r>
            <a:endParaRPr lang="en" altLang="zh-TW" b="1">
              <a:latin typeface="Microsoft JhengHei"/>
              <a:ea typeface="Microsoft JhengHei"/>
            </a:endParaRPr>
          </a:p>
          <a:p>
            <a:r>
              <a:rPr lang="en" altLang="zh-TW" b="1" err="1">
                <a:latin typeface="Microsoft JhengHei"/>
                <a:ea typeface="Microsoft JhengHei"/>
              </a:rPr>
              <a:t>Robotframework</a:t>
            </a:r>
            <a:r>
              <a:rPr lang="en" altLang="zh-TW" b="1">
                <a:latin typeface="Microsoft JhengHei"/>
                <a:ea typeface="Microsoft JhengHei"/>
              </a:rPr>
              <a:t> (偏 for Python)</a:t>
            </a:r>
          </a:p>
        </p:txBody>
      </p:sp>
    </p:spTree>
    <p:extLst>
      <p:ext uri="{BB962C8B-B14F-4D97-AF65-F5344CB8AC3E}">
        <p14:creationId xmlns:p14="http://schemas.microsoft.com/office/powerpoint/2010/main" val="39075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823E16B-56AD-D752-D876-005F9F95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52770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i="0" kern="1200">
                <a:solidFill>
                  <a:srgbClr val="EBEBEB"/>
                </a:solidFill>
                <a:latin typeface="Microsoft JhengHei"/>
                <a:ea typeface="新細明體"/>
              </a:rPr>
              <a:t>Cypress </a:t>
            </a:r>
            <a:r>
              <a:rPr lang="zh-TW" altLang="en-US" sz="3200" b="1" i="0" kern="1200">
                <a:solidFill>
                  <a:srgbClr val="EBEBEB"/>
                </a:solidFill>
                <a:latin typeface="Microsoft JhengHei"/>
                <a:ea typeface="Microsoft JhengHei"/>
              </a:rPr>
              <a:t>圖形介面 </a:t>
            </a:r>
            <a:r>
              <a:rPr lang="en-US" altLang="zh-TW" sz="3200" b="1" i="0" kern="1200">
                <a:solidFill>
                  <a:srgbClr val="EBEBEB"/>
                </a:solidFill>
                <a:latin typeface="Microsoft JhengHei"/>
                <a:ea typeface="新細明體"/>
              </a:rPr>
              <a:t>(GUI)</a:t>
            </a:r>
            <a:r>
              <a:rPr lang="en-US" altLang="zh-TW" sz="3200" b="1">
                <a:solidFill>
                  <a:srgbClr val="EBEBEB"/>
                </a:solidFill>
                <a:latin typeface="Microsoft JhengHei"/>
                <a:ea typeface="新細明體"/>
              </a:rPr>
              <a:t> </a:t>
            </a:r>
            <a:endParaRPr lang="zh-TW" alt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2FBE67-11C0-B385-5507-7EBE5E696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42117" y="931581"/>
            <a:ext cx="6932106" cy="51644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774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356AD6-7F25-132F-6243-7865545C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41" y="2290046"/>
            <a:ext cx="3421767" cy="2030942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>
                <a:solidFill>
                  <a:schemeClr val="bg1"/>
                </a:solidFill>
                <a:latin typeface="Microsoft JhengHei"/>
                <a:ea typeface="Microsoft JhengHei"/>
              </a:rPr>
              <a:t>Cypress </a:t>
            </a:r>
            <a:r>
              <a:rPr lang="en" altLang="zh-TW" sz="3200" b="1">
                <a:solidFill>
                  <a:schemeClr val="bg1"/>
                </a:solidFill>
                <a:latin typeface="Microsoft JhengHei"/>
                <a:ea typeface="Microsoft JhengHei"/>
              </a:rPr>
              <a:t>Dashboard </a:t>
            </a:r>
            <a:r>
              <a:rPr lang="zh-TW" altLang="en-US" sz="3200" b="1">
                <a:solidFill>
                  <a:schemeClr val="bg1"/>
                </a:solidFill>
                <a:latin typeface="Microsoft JhengHei"/>
                <a:ea typeface="Microsoft JhengHei"/>
              </a:rPr>
              <a:t>介面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 descr="一張含有 文字, 螢幕擷取畫面, 監視器 的圖片&#10;&#10;自動產生的描述">
            <a:extLst>
              <a:ext uri="{FF2B5EF4-FFF2-40B4-BE49-F238E27FC236}">
                <a16:creationId xmlns:a16="http://schemas.microsoft.com/office/drawing/2014/main" id="{BCBF3356-6292-AE83-944E-74885F45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632685"/>
            <a:ext cx="7552567" cy="41539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9872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7FD2A0C-F86E-2D85-842F-B6CCB949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676535"/>
            <a:ext cx="3352375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>
                <a:solidFill>
                  <a:schemeClr val="bg1"/>
                </a:solidFill>
                <a:latin typeface="Microsoft JhengHei"/>
                <a:ea typeface="Microsoft JhengHei"/>
              </a:rPr>
              <a:t>Cypress </a:t>
            </a:r>
            <a:r>
              <a:rPr lang="en" altLang="zh-TW" sz="3200">
                <a:solidFill>
                  <a:schemeClr val="bg1"/>
                </a:solidFill>
                <a:latin typeface="Microsoft JhengHei"/>
                <a:ea typeface="Microsoft JhengHei"/>
              </a:rPr>
              <a:t>Dashboard </a:t>
            </a:r>
            <a:r>
              <a:rPr lang="zh-TW" altLang="en-US" sz="3200">
                <a:solidFill>
                  <a:schemeClr val="bg1"/>
                </a:solidFill>
                <a:latin typeface="Microsoft JhengHei"/>
                <a:ea typeface="Microsoft JhengHei"/>
              </a:rPr>
              <a:t>介面</a:t>
            </a:r>
            <a:br>
              <a:rPr lang="en-US" altLang="zh-TW" sz="320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lang="en-US" altLang="zh-TW" sz="320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>
                <a:solidFill>
                  <a:schemeClr val="bg1"/>
                </a:solidFill>
                <a:latin typeface="Microsoft JhengHei"/>
                <a:ea typeface="Microsoft JhengHei"/>
              </a:rPr>
              <a:t>提供錄影擋</a:t>
            </a:r>
            <a:endParaRPr lang="en-US" altLang="zh-TW" sz="3200" b="0" i="0" kern="1200">
              <a:solidFill>
                <a:schemeClr val="bg1"/>
              </a:solidFill>
              <a:latin typeface="Microsoft JhengHei"/>
              <a:ea typeface="Microsoft JhengHei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5AB5905-E253-1E9B-B8F2-AE179C560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6611" y="1421025"/>
            <a:ext cx="7301726" cy="40159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95066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76B8E-7B8F-8285-9B5D-A7AF3ECF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>
                <a:latin typeface="Microsoft JhengHei"/>
                <a:ea typeface="Microsoft JhengHei"/>
              </a:rPr>
              <a:t>Cypress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776D0-F5EE-35E3-13AF-3328C7C02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/>
                <a:ea typeface="Microsoft JhengHei"/>
              </a:rPr>
              <a:t>安裝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err="1">
                <a:latin typeface="Microsoft JhengHei"/>
                <a:ea typeface="Microsoft JhengHei"/>
              </a:rPr>
              <a:t>vue</a:t>
            </a:r>
            <a:r>
              <a:rPr kumimoji="1" lang="en-US" altLang="zh-TW">
                <a:latin typeface="Microsoft JhengHei"/>
                <a:ea typeface="Microsoft JhengHei"/>
              </a:rPr>
              <a:t> add e2e-cypress</a:t>
            </a:r>
            <a:r>
              <a:rPr kumimoji="1" lang="zh-TW" altLang="en-US">
                <a:latin typeface="Microsoft JhengHei"/>
                <a:ea typeface="Microsoft JhengHei"/>
              </a:rPr>
              <a:t> 或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err="1">
                <a:latin typeface="Microsoft JhengHei"/>
                <a:ea typeface="Microsoft JhengHei"/>
              </a:rPr>
              <a:t>npm</a:t>
            </a:r>
            <a:r>
              <a:rPr lang="en" altLang="zh-TW">
                <a:latin typeface="Microsoft JhengHei"/>
                <a:ea typeface="Microsoft JhengHei"/>
              </a:rPr>
              <a:t> install cypress --save-dev</a:t>
            </a:r>
            <a:endParaRPr lang="zh-TW" altLang="en-US"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/>
                <a:ea typeface="Microsoft JhengHei"/>
              </a:rPr>
              <a:t>啟動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err="1">
                <a:latin typeface="Microsoft JhengHei"/>
                <a:ea typeface="Microsoft JhengHei"/>
              </a:rPr>
              <a:t>npm</a:t>
            </a:r>
            <a:r>
              <a:rPr kumimoji="1" lang="en-US" altLang="zh-TW">
                <a:latin typeface="Microsoft JhengHei"/>
                <a:ea typeface="Microsoft JhengHei"/>
              </a:rPr>
              <a:t> run test:e2e</a:t>
            </a:r>
            <a:r>
              <a:rPr kumimoji="1" lang="zh-TW" altLang="en-US">
                <a:latin typeface="Microsoft JhengHei"/>
                <a:ea typeface="Microsoft JhengHei"/>
              </a:rPr>
              <a:t> 或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err="1">
                <a:latin typeface="Microsoft JhengHei"/>
                <a:ea typeface="Microsoft JhengHei"/>
              </a:rPr>
              <a:t>node_modules</a:t>
            </a:r>
            <a:r>
              <a:rPr lang="en" altLang="zh-TW">
                <a:latin typeface="Microsoft JhengHei"/>
                <a:ea typeface="Microsoft JhengHei"/>
              </a:rPr>
              <a:t>/.bin/cypress open</a:t>
            </a:r>
          </a:p>
          <a:p>
            <a:pPr>
              <a:lnSpc>
                <a:spcPct val="150000"/>
              </a:lnSpc>
              <a:buClr>
                <a:srgbClr val="8AD0D6"/>
              </a:buClr>
            </a:pPr>
            <a:r>
              <a:rPr lang="en" altLang="zh-TW" err="1">
                <a:latin typeface="Microsoft JhengHei"/>
                <a:ea typeface="Microsoft JhengHei"/>
              </a:rPr>
              <a:t>啟動紀錄</a:t>
            </a:r>
            <a:r>
              <a:rPr lang="en" altLang="zh-TW">
                <a:latin typeface="Microsoft JhengHei"/>
                <a:ea typeface="Microsoft JhengHei"/>
              </a:rPr>
              <a:t> </a:t>
            </a:r>
            <a:r>
              <a:rPr lang="en">
                <a:latin typeface="Microsoft JhengHei"/>
                <a:ea typeface="+mj-lt"/>
                <a:cs typeface="+mj-lt"/>
              </a:rPr>
              <a:t>Dashboard </a:t>
            </a:r>
            <a:br>
              <a:rPr lang="en">
                <a:latin typeface="Microsoft JhengHei"/>
                <a:ea typeface="+mj-lt"/>
                <a:cs typeface="+mj-lt"/>
              </a:rPr>
            </a:br>
            <a:r>
              <a:rPr lang="en" err="1">
                <a:latin typeface="Microsoft JhengHei"/>
                <a:ea typeface="+mj-lt"/>
                <a:cs typeface="+mj-lt"/>
              </a:rPr>
              <a:t>npx</a:t>
            </a:r>
            <a:r>
              <a:rPr lang="en">
                <a:latin typeface="Microsoft JhengHei"/>
                <a:ea typeface="+mj-lt"/>
                <a:cs typeface="+mj-lt"/>
              </a:rPr>
              <a:t> cypress run --record –key </a:t>
            </a:r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latin typeface="Microsoft JhengHei"/>
                <a:ea typeface="+mj-lt"/>
                <a:cs typeface="+mj-lt"/>
              </a:rPr>
              <a:t>[</a:t>
            </a:r>
            <a:r>
              <a:rPr lang="en" b="1">
                <a:solidFill>
                  <a:schemeClr val="accent3">
                    <a:lumMod val="60000"/>
                    <a:lumOff val="40000"/>
                  </a:schemeClr>
                </a:solidFill>
                <a:latin typeface="Microsoft JhengHei"/>
                <a:ea typeface="Microsoft JhengHei"/>
              </a:rPr>
              <a:t>Record Keys]</a:t>
            </a:r>
            <a:endParaRPr lang="en">
              <a:solidFill>
                <a:schemeClr val="accent3">
                  <a:lumMod val="60000"/>
                  <a:lumOff val="40000"/>
                </a:schemeClr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  <a:buClr>
                <a:srgbClr val="8AD0D6"/>
              </a:buClr>
            </a:pPr>
            <a:endParaRPr lang="en">
              <a:latin typeface="Microsoft JhengHei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757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4578B-FD45-69B7-BF27-9D28067F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096218" cy="1400530"/>
          </a:xfrm>
        </p:spPr>
        <p:txBody>
          <a:bodyPr/>
          <a:lstStyle/>
          <a:p>
            <a:r>
              <a:rPr lang="en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Cypress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46EDE8-82EB-66E3-CBE1-E102501DD8A8}"/>
              </a:ext>
            </a:extLst>
          </p:cNvPr>
          <p:cNvSpPr txBox="1"/>
          <p:nvPr/>
        </p:nvSpPr>
        <p:spPr>
          <a:xfrm>
            <a:off x="646112" y="221428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測試登入</a:t>
            </a:r>
          </a:p>
        </p:txBody>
      </p:sp>
      <p:pic>
        <p:nvPicPr>
          <p:cNvPr id="10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65727067-2602-010F-CF3D-117F6A436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649" y="0"/>
            <a:ext cx="7720351" cy="6827395"/>
          </a:xfrm>
        </p:spPr>
      </p:pic>
    </p:spTree>
    <p:extLst>
      <p:ext uri="{BB962C8B-B14F-4D97-AF65-F5344CB8AC3E}">
        <p14:creationId xmlns:p14="http://schemas.microsoft.com/office/powerpoint/2010/main" val="2737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AB5D7-EA8E-8A11-02C4-0E9A6B12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Cypress</a:t>
            </a:r>
            <a: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遇到的議題</a:t>
            </a:r>
            <a:b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C91DE-A3B0-1E72-D23C-435F82E26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原生不支援 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hover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指令，原因可參考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官網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。官方有提供替代解法，都不可行時，可以嘗試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安裝套件 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cypress-real-events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hover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指令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若有使用 </a:t>
            </a:r>
            <a:r>
              <a:rPr lang="en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vue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-fragment 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套件的話，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fragment&gt;&lt;/fragment&gt; 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內的元素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selector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會抓不到（儘管測試畫面上有顯示）</a:t>
            </a:r>
          </a:p>
        </p:txBody>
      </p:sp>
    </p:spTree>
    <p:extLst>
      <p:ext uri="{BB962C8B-B14F-4D97-AF65-F5344CB8AC3E}">
        <p14:creationId xmlns:p14="http://schemas.microsoft.com/office/powerpoint/2010/main" val="229701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AB5D7-EA8E-8A11-02C4-0E9A6B12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7115"/>
          </a:xfrm>
        </p:spPr>
        <p:txBody>
          <a:bodyPr/>
          <a:lstStyle/>
          <a:p>
            <a:r>
              <a:rPr lang="zh-TW" altLang="en-US" b="1">
                <a:latin typeface="Microsoft JhengHei"/>
                <a:ea typeface="Microsoft JhengHei"/>
              </a:rPr>
              <a:t>三大工具優勢比較</a:t>
            </a:r>
            <a:b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9308E3A9-441A-4C5F-BD14-129D46FF6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792750"/>
              </p:ext>
            </p:extLst>
          </p:nvPr>
        </p:nvGraphicFramePr>
        <p:xfrm>
          <a:off x="1129598" y="2021862"/>
          <a:ext cx="10109360" cy="42731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27340">
                  <a:extLst>
                    <a:ext uri="{9D8B030D-6E8A-4147-A177-3AD203B41FA5}">
                      <a16:colId xmlns:a16="http://schemas.microsoft.com/office/drawing/2014/main" val="2997499266"/>
                    </a:ext>
                  </a:extLst>
                </a:gridCol>
                <a:gridCol w="2527340">
                  <a:extLst>
                    <a:ext uri="{9D8B030D-6E8A-4147-A177-3AD203B41FA5}">
                      <a16:colId xmlns:a16="http://schemas.microsoft.com/office/drawing/2014/main" val="3603555953"/>
                    </a:ext>
                  </a:extLst>
                </a:gridCol>
                <a:gridCol w="2527340">
                  <a:extLst>
                    <a:ext uri="{9D8B030D-6E8A-4147-A177-3AD203B41FA5}">
                      <a16:colId xmlns:a16="http://schemas.microsoft.com/office/drawing/2014/main" val="1719206558"/>
                    </a:ext>
                  </a:extLst>
                </a:gridCol>
                <a:gridCol w="2527340">
                  <a:extLst>
                    <a:ext uri="{9D8B030D-6E8A-4147-A177-3AD203B41FA5}">
                      <a16:colId xmlns:a16="http://schemas.microsoft.com/office/drawing/2014/main" val="3453029124"/>
                    </a:ext>
                  </a:extLst>
                </a:gridCol>
              </a:tblGrid>
              <a:tr h="566442">
                <a:tc>
                  <a:txBody>
                    <a:bodyPr/>
                    <a:lstStyle/>
                    <a:p>
                      <a:pPr algn="l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/>
                        <a:t>Night</a:t>
                      </a:r>
                      <a:r>
                        <a:rPr lang="en-US" altLang="zh-CN"/>
                        <a:t>watch</a:t>
                      </a:r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/>
                        <a:t>Cypress</a:t>
                      </a:r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/>
                        <a:t>Playwright</a:t>
                      </a:r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934777"/>
                  </a:ext>
                </a:extLst>
              </a:tr>
              <a:tr h="560907">
                <a:tc>
                  <a:txBody>
                    <a:bodyPr/>
                    <a:lstStyle/>
                    <a:p>
                      <a:pPr algn="l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執行速度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/>
                        <a:t>🥉</a:t>
                      </a:r>
                      <a:endParaRPr lang="zh-TW" altLang="en-US" sz="280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/>
                        <a:t>🥇</a:t>
                      </a:r>
                      <a:endParaRPr lang="zh-TW" altLang="en-US" sz="280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/>
                        <a:t>🥈</a:t>
                      </a:r>
                      <a:endParaRPr lang="zh-TW" altLang="en-US" sz="280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67292"/>
                  </a:ext>
                </a:extLst>
              </a:tr>
              <a:tr h="560907">
                <a:tc>
                  <a:txBody>
                    <a:bodyPr/>
                    <a:lstStyle/>
                    <a:p>
                      <a:pPr algn="l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/>
                        <a:t>🥉</a:t>
                      </a:r>
                      <a:endParaRPr lang="en-US" altLang="zh-CN" sz="280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/>
                        <a:t>🥈</a:t>
                      </a:r>
                      <a:endParaRPr lang="zh-TW" altLang="en-US" sz="280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/>
                        <a:t>🥇</a:t>
                      </a:r>
                      <a:endParaRPr lang="en-US" altLang="zh-CN" sz="280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174849"/>
                  </a:ext>
                </a:extLst>
              </a:tr>
              <a:tr h="560907">
                <a:tc>
                  <a:txBody>
                    <a:bodyPr/>
                    <a:lstStyle/>
                    <a:p>
                      <a:pPr algn="l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文獻豐富度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/>
                        <a:t>🥉</a:t>
                      </a:r>
                      <a:endParaRPr lang="en-US" altLang="zh-CN" sz="280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/>
                        <a:t>🥇</a:t>
                      </a:r>
                      <a:endParaRPr lang="en-US" altLang="zh-CN" sz="280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/>
                        <a:t>🥈</a:t>
                      </a:r>
                      <a:endParaRPr lang="zh-TW" altLang="en-US" sz="280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283797"/>
                  </a:ext>
                </a:extLst>
              </a:tr>
              <a:tr h="560907">
                <a:tc>
                  <a:txBody>
                    <a:bodyPr/>
                    <a:lstStyle/>
                    <a:p>
                      <a:pPr algn="l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支援瀏覽器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Chrome</a:t>
                      </a:r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/>
                        <a:t>Chromium</a:t>
                      </a:r>
                    </a:p>
                    <a:p>
                      <a:pPr algn="ctr"/>
                      <a:r>
                        <a:rPr lang="en" altLang="zh-TW"/>
                        <a:t>Electron</a:t>
                      </a:r>
                    </a:p>
                    <a:p>
                      <a:pPr algn="ctr"/>
                      <a:r>
                        <a:rPr lang="en" altLang="zh-TW"/>
                        <a:t>Firefox</a:t>
                      </a:r>
                    </a:p>
                    <a:p>
                      <a:pPr algn="ctr"/>
                      <a:r>
                        <a:rPr lang="en" altLang="zh-TW" err="1"/>
                        <a:t>Webkit</a:t>
                      </a:r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/>
                        <a:t>Chromium</a:t>
                      </a:r>
                    </a:p>
                    <a:p>
                      <a:pPr algn="ctr"/>
                      <a:r>
                        <a:rPr lang="en" altLang="zh-TW"/>
                        <a:t>Firefox</a:t>
                      </a:r>
                    </a:p>
                    <a:p>
                      <a:pPr algn="ctr"/>
                      <a:r>
                        <a:rPr lang="en" altLang="zh-TW" err="1"/>
                        <a:t>WebKit</a:t>
                      </a:r>
                      <a:endParaRPr lang="en" altLang="zh-TW"/>
                    </a:p>
                    <a:p>
                      <a:pPr algn="ctr"/>
                      <a:r>
                        <a:rPr lang="en-US" altLang="zh-CN"/>
                        <a:t>Opera</a:t>
                      </a:r>
                      <a:endParaRPr lang="en" altLang="zh-TW"/>
                    </a:p>
                    <a:p>
                      <a:pPr algn="ctr"/>
                      <a:r>
                        <a:rPr lang="en-US" altLang="zh-CN"/>
                        <a:t>Mobile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device</a:t>
                      </a:r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5498804"/>
                  </a:ext>
                </a:extLst>
              </a:tr>
              <a:tr h="560907">
                <a:tc>
                  <a:txBody>
                    <a:bodyPr/>
                    <a:lstStyle/>
                    <a:p>
                      <a:pPr algn="l"/>
                      <a:r>
                        <a:rPr lang="en-US" altLang="zh-TW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BrowserStack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67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✅</a:t>
                      </a:r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67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✅</a:t>
                      </a:r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67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✅</a:t>
                      </a:r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822682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030FCA7B-D5A5-40DA-B2EE-C6F848A9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714" y="2058278"/>
            <a:ext cx="447474" cy="4641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CDFAB4-5D03-4B7F-A82B-2D482F71D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022" y="2131603"/>
            <a:ext cx="812800" cy="317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A9A4D8F-480A-4C55-B9EC-E78220DD6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589" y="2099853"/>
            <a:ext cx="431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2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43A93-753E-4AE4-F355-BCA9E45A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問題與疑慮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DDFB9B-1F1F-358C-A2A9-B6EA0DCF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>
                <a:latin typeface="Microsoft JhengHei"/>
                <a:ea typeface="Microsoft JhengHei"/>
              </a:rPr>
              <a:t>部門要用哪套 E2E？等其他同仁研究後討論？自己推薦 Cypress</a:t>
            </a:r>
          </a:p>
          <a:p>
            <a:pPr>
              <a:lnSpc>
                <a:spcPct val="150000"/>
              </a:lnSpc>
              <a:buClr>
                <a:srgbClr val="8AD0D6"/>
              </a:buClr>
            </a:pPr>
            <a:r>
              <a:rPr lang="zh-TW" altLang="en-US">
                <a:latin typeface="Microsoft JhengHei"/>
                <a:ea typeface="Microsoft JhengHei"/>
              </a:rPr>
              <a:t>E2E 測試要測的多細？</a:t>
            </a:r>
            <a:r>
              <a:rPr lang="zh-TW">
                <a:latin typeface="Microsoft JhengHei"/>
                <a:ea typeface="Microsoft JhengHei"/>
                <a:cs typeface="+mj-lt"/>
              </a:rPr>
              <a:t>test case</a:t>
            </a:r>
            <a:r>
              <a:rPr lang="zh-TW">
                <a:latin typeface="Microsoft JhengHei"/>
                <a:ea typeface="Microsoft JhengHei"/>
              </a:rPr>
              <a:t> ?</a:t>
            </a:r>
          </a:p>
          <a:p>
            <a:pPr>
              <a:lnSpc>
                <a:spcPct val="150000"/>
              </a:lnSpc>
              <a:buClr>
                <a:srgbClr val="8AD0D6"/>
              </a:buClr>
            </a:pPr>
            <a:r>
              <a:rPr lang="zh-TW" altLang="en-US">
                <a:latin typeface="Microsoft JhengHei"/>
                <a:ea typeface="Microsoft JhengHei"/>
                <a:cs typeface="+mj-lt"/>
              </a:rPr>
              <a:t>沒在 </a:t>
            </a:r>
            <a:r>
              <a:rPr lang="en-US" altLang="zh-TW">
                <a:latin typeface="Microsoft JhengHei"/>
                <a:ea typeface="+mj-lt"/>
                <a:cs typeface="+mj-lt"/>
              </a:rPr>
              <a:t>CI </a:t>
            </a:r>
            <a:r>
              <a:rPr lang="zh-TW" altLang="en-US">
                <a:latin typeface="Microsoft JhengHei"/>
                <a:ea typeface="Microsoft JhengHei"/>
                <a:cs typeface="+mj-lt"/>
              </a:rPr>
              <a:t>環境試過，不確定實際跑起來會不會有問題</a:t>
            </a:r>
            <a:endParaRPr lang="zh-TW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59231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088AB-37BF-5D9E-CDA7-7C5AEB8B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8D48A2-4D19-5CA3-37E5-0D9B17E1A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>
                <a:latin typeface="Microsoft JhengHei"/>
                <a:ea typeface="Microsoft JhengHei"/>
              </a:rPr>
              <a:t>Headed</a:t>
            </a:r>
            <a:r>
              <a:rPr kumimoji="1" lang="zh-TW" altLang="en-US">
                <a:latin typeface="Microsoft JhengHei"/>
                <a:ea typeface="Microsoft JhengHei"/>
              </a:rPr>
              <a:t>：測試時會出現 </a:t>
            </a:r>
            <a:r>
              <a:rPr kumimoji="1" lang="en-US" altLang="zh-TW">
                <a:latin typeface="Microsoft JhengHei"/>
                <a:ea typeface="Microsoft JhengHei"/>
              </a:rPr>
              <a:t>UI</a:t>
            </a:r>
            <a:r>
              <a:rPr kumimoji="1" lang="zh-TW" altLang="en-US">
                <a:latin typeface="Microsoft JhengHei"/>
                <a:ea typeface="Microsoft JhengHei"/>
              </a:rPr>
              <a:t>，方便對測試進行調整或除錯</a:t>
            </a:r>
            <a:endParaRPr kumimoji="1" lang="en-US" altLang="zh-TW"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kumimoji="1" lang="en-US" altLang="zh-TW">
                <a:latin typeface="Microsoft JhengHei"/>
                <a:ea typeface="Microsoft JhengHei"/>
              </a:rPr>
              <a:t>Headless</a:t>
            </a:r>
            <a:r>
              <a:rPr kumimoji="1" lang="zh-TW" altLang="en-US">
                <a:latin typeface="Microsoft JhengHei"/>
                <a:ea typeface="Microsoft JhengHei"/>
              </a:rPr>
              <a:t>：測試時不會出現 </a:t>
            </a:r>
            <a:r>
              <a:rPr kumimoji="1" lang="en-US" altLang="zh-TW">
                <a:latin typeface="Microsoft JhengHei"/>
                <a:ea typeface="Microsoft JhengHei"/>
              </a:rPr>
              <a:t>UI</a:t>
            </a:r>
            <a:r>
              <a:rPr kumimoji="1" lang="zh-TW" altLang="en-US">
                <a:latin typeface="Microsoft JhengHei"/>
                <a:ea typeface="Microsoft JhengHei"/>
              </a:rPr>
              <a:t>。執行速度較快，適合在 </a:t>
            </a:r>
            <a:r>
              <a:rPr kumimoji="1" lang="en-US" altLang="zh-TW">
                <a:latin typeface="Microsoft JhengHei"/>
                <a:ea typeface="Microsoft JhengHei"/>
              </a:rPr>
              <a:t>CI </a:t>
            </a:r>
            <a:r>
              <a:rPr kumimoji="1" lang="zh-TW" altLang="en-US">
                <a:latin typeface="Microsoft JhengHei"/>
                <a:ea typeface="Microsoft JhengHei"/>
              </a:rPr>
              <a:t>使用</a:t>
            </a:r>
            <a:br>
              <a:rPr kumimoji="1" lang="zh-TW" altLang="en-US">
                <a:latin typeface="Microsoft JhengHei"/>
                <a:ea typeface="Microsoft JhengHei"/>
              </a:rPr>
            </a:br>
            <a:br>
              <a:rPr lang="zh-TW" altLang="en-US">
                <a:latin typeface="Microsoft JhengHei"/>
                <a:ea typeface="Microsoft JhengHei"/>
              </a:rPr>
            </a:br>
            <a:r>
              <a:rPr lang="zh-TW" altLang="en-US">
                <a:latin typeface="Microsoft JhengHei"/>
                <a:ea typeface="Microsoft JhengHei"/>
              </a:rPr>
              <a:t>補充：通常 config 設定擋會有參數可以設</a:t>
            </a:r>
          </a:p>
        </p:txBody>
      </p:sp>
    </p:spTree>
    <p:extLst>
      <p:ext uri="{BB962C8B-B14F-4D97-AF65-F5344CB8AC3E}">
        <p14:creationId xmlns:p14="http://schemas.microsoft.com/office/powerpoint/2010/main" val="242238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FD13B-3A8A-BE48-F270-7D0812D9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>
                <a:latin typeface="Microsoft JhengHei"/>
                <a:ea typeface="Microsoft JhengHei"/>
                <a:cs typeface="+mj-lt"/>
              </a:rPr>
              <a:t>測試的</a:t>
            </a:r>
            <a:r>
              <a:rPr lang="en" altLang="zh-CN">
                <a:latin typeface="Microsoft JhengHei"/>
                <a:ea typeface="+mj-lt"/>
                <a:cs typeface="+mj-lt"/>
              </a:rPr>
              <a:t> </a:t>
            </a:r>
            <a:r>
              <a:rPr lang="en">
                <a:latin typeface="Microsoft JhengHei"/>
                <a:ea typeface="+mj-lt"/>
                <a:cs typeface="+mj-lt"/>
              </a:rPr>
              <a:t>waiting </a:t>
            </a:r>
            <a:r>
              <a:rPr lang="zh-TW">
                <a:latin typeface="Microsoft JhengHei"/>
                <a:ea typeface="Microsoft JhengHei"/>
                <a:cs typeface="+mj-lt"/>
              </a:rPr>
              <a:t>機制</a:t>
            </a:r>
            <a:endParaRPr lang="zh-TW" altLang="en-US">
              <a:latin typeface="Microsoft JhengHei"/>
              <a:ea typeface="Microsoft JhengHei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5672BF-5F66-57A3-0006-B33D12974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>
                <a:latin typeface="Microsoft JhengHei"/>
                <a:ea typeface="Microsoft JhengHei"/>
              </a:rPr>
              <a:t>人工測試時，大腦會判斷畫面是否完成讀取，換成自動測試的話就需要用 waiting 幫助程式判斷</a:t>
            </a:r>
          </a:p>
          <a:p>
            <a:pPr>
              <a:lnSpc>
                <a:spcPct val="150000"/>
              </a:lnSpc>
              <a:buClr>
                <a:srgbClr val="8AD0D6"/>
              </a:buClr>
            </a:pPr>
            <a:r>
              <a:rPr lang="zh-TW" altLang="en-US">
                <a:latin typeface="Microsoft JhengHei"/>
                <a:ea typeface="Microsoft JhengHei"/>
              </a:rPr>
              <a:t>爲了在執行指令時能正確抓到 element 或得到正確的斷言判斷</a:t>
            </a:r>
            <a:endParaRPr lang="zh-TW"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  <a:buClr>
                <a:srgbClr val="8AD0D6"/>
              </a:buClr>
            </a:pPr>
            <a:r>
              <a:rPr lang="zh-TW" altLang="en-US">
                <a:latin typeface="Microsoft JhengHei"/>
                <a:ea typeface="Microsoft JhengHei"/>
              </a:rPr>
              <a:t>直覺的做法：等待一段時間</a:t>
            </a:r>
          </a:p>
          <a:p>
            <a:pPr>
              <a:lnSpc>
                <a:spcPct val="150000"/>
              </a:lnSpc>
              <a:buClr>
                <a:srgbClr val="8AD0D6"/>
              </a:buClr>
            </a:pPr>
            <a:r>
              <a:rPr lang="zh-TW" altLang="en-US">
                <a:latin typeface="Microsoft JhengHei"/>
                <a:ea typeface="Microsoft JhengHei"/>
              </a:rPr>
              <a:t>效率的做法：等待 element 出現</a:t>
            </a:r>
          </a:p>
        </p:txBody>
      </p:sp>
    </p:spTree>
    <p:extLst>
      <p:ext uri="{BB962C8B-B14F-4D97-AF65-F5344CB8AC3E}">
        <p14:creationId xmlns:p14="http://schemas.microsoft.com/office/powerpoint/2010/main" val="133591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495467-5467-FB2D-5E6D-D78CB721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補充 安裝套件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C3887-90A2-D516-8CAF-D81C18EA4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分為 </a:t>
            </a:r>
            <a:r>
              <a:rPr kumimoji="1" lang="en-US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vue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-cli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 工具官方安裝方法</a:t>
            </a: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 </a:t>
            </a:r>
            <a:r>
              <a:rPr kumimoji="1" lang="en-US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vue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-cli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安裝：</a:t>
            </a:r>
            <a:r>
              <a:rPr kumimoji="1" lang="en-US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package.json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會多出 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test:e2e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的指令，執行後會自動啟動 </a:t>
            </a:r>
            <a:r>
              <a:rPr kumimoji="1" lang="en-US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vue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server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並啟動本機測試。</a:t>
            </a:r>
            <a:b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優點：方便</a:t>
            </a: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以官方方法安裝：代表與 </a:t>
            </a:r>
            <a:r>
              <a:rPr kumimoji="1" lang="en-US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vue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脫鉤，在執行本機測試前，需自己先啟動 </a:t>
            </a:r>
            <a:r>
              <a:rPr kumimoji="1" lang="en-US" altLang="zh-TW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vue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server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b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優點：版本可控</a:t>
            </a: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45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088AB-37BF-5D9E-CDA7-7C5AEB8B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Playwright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8D48A2-4D19-5CA3-37E5-0D9B17E1A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是由微軟開源專案開發維護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類似像 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Selenium</a:t>
            </a:r>
            <a:r>
              <a:rPr lang="zh-TW" altLang="en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Puppeteer</a:t>
            </a:r>
            <a:r>
              <a:rPr lang="zh-TW" altLang="en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Cypress 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WebDriver</a:t>
            </a:r>
          </a:p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 </a:t>
            </a: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Puppeteer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的同一群人現在在微軟上班，而 </a:t>
            </a: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Playwright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也是由這群人開發的，所以寫法上可以說是非常像，幾乎可以說是一樣，唯一差別就是瀏覽器的支援度</a:t>
            </a:r>
            <a:endParaRPr kumimoji="1"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 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VS Code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擴充套件可安裝</a:t>
            </a:r>
          </a:p>
        </p:txBody>
      </p:sp>
    </p:spTree>
    <p:extLst>
      <p:ext uri="{BB962C8B-B14F-4D97-AF65-F5344CB8AC3E}">
        <p14:creationId xmlns:p14="http://schemas.microsoft.com/office/powerpoint/2010/main" val="301295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495467-5467-FB2D-5E6D-D78CB721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補充 </a:t>
            </a:r>
            <a: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WebDriver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C3887-90A2-D516-8CAF-D81C18EA4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WebDriver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是用來控制 </a:t>
            </a: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瀏覽器的行為，每一個瀏覽器都會有各自相對應的驅動程式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driver)</a:t>
            </a:r>
            <a:r>
              <a:rPr kumimoji="1" lang="zh-TW" altLang="en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 </a:t>
            </a: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Selenium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 </a:t>
            </a: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driver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作為後盾，使用 </a:t>
            </a:r>
            <a:r>
              <a:rPr kumimoji="1"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driver </a:t>
            </a: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所支援的瀏覽器進一步達到瀏覽器自動化。讓操作就像是真的使用者在操作一樣，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它可遠端控制介面，執行各種操作，例如：瀏覽特定網址、輸入文字、點擊按鈕等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 descr="一張含有 室內, 電子用品 的圖片&#10;&#10;自動產生的描述">
            <a:extLst>
              <a:ext uri="{FF2B5EF4-FFF2-40B4-BE49-F238E27FC236}">
                <a16:creationId xmlns:a16="http://schemas.microsoft.com/office/drawing/2014/main" id="{FB296657-4552-6EB5-0309-C1E12453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53" y="4219521"/>
            <a:ext cx="4367900" cy="24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D5A64-3B07-A536-0472-C2ED2FE1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Playwright</a:t>
            </a:r>
            <a: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安裝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364D3-A001-8662-F52E-D1297D704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10560169" cy="47417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60000"/>
              </a:lnSpc>
            </a:pPr>
            <a:r>
              <a:rPr lang="zh-TW" altLang="en-US">
                <a:latin typeface="Microsoft JhengHei"/>
                <a:ea typeface="Microsoft JhengHei"/>
              </a:rPr>
              <a:t>安裝</a:t>
            </a:r>
            <a:b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err="1">
                <a:latin typeface="Microsoft JhengHei"/>
                <a:ea typeface="Microsoft JhengHei"/>
              </a:rPr>
              <a:t>vue</a:t>
            </a:r>
            <a:r>
              <a:rPr lang="en" altLang="zh-TW">
                <a:latin typeface="Microsoft JhengHei"/>
                <a:ea typeface="Microsoft JhengHei"/>
              </a:rPr>
              <a:t> add e2e-playwright </a:t>
            </a:r>
            <a:br>
              <a:rPr lang="en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>
                <a:latin typeface="Microsoft JhengHei"/>
                <a:ea typeface="Microsoft JhengHei"/>
              </a:rPr>
              <a:t>或是</a:t>
            </a:r>
            <a:br>
              <a:rPr lang="zh-TW" altLang="en-US">
                <a:latin typeface="Microsoft JhengHei"/>
                <a:ea typeface="Microsoft JhengHei"/>
              </a:rPr>
            </a:br>
            <a:r>
              <a:rPr lang="en" altLang="zh-TW">
                <a:latin typeface="Microsoft JhengHei"/>
                <a:ea typeface="Microsoft JhengHei"/>
              </a:rPr>
              <a:t>npm install --save-dev @playwright/test</a:t>
            </a:r>
          </a:p>
          <a:p>
            <a:pPr>
              <a:lnSpc>
                <a:spcPct val="160000"/>
              </a:lnSpc>
            </a:pPr>
            <a:r>
              <a:rPr lang="en" altLang="zh-TW">
                <a:latin typeface="Microsoft JhengHei"/>
                <a:ea typeface="Microsoft JhengHei"/>
              </a:rPr>
              <a:t>Playwright Test Runner </a:t>
            </a:r>
            <a:r>
              <a:rPr lang="zh-TW" altLang="en-US">
                <a:latin typeface="Microsoft JhengHei"/>
                <a:ea typeface="Microsoft JhengHei"/>
              </a:rPr>
              <a:t>並不使用我們的瀏覽器，它有自帶瀏覽器，用這行指令把瀏覽器裝起來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err="1">
                <a:latin typeface="Microsoft JhengHei"/>
                <a:ea typeface="Microsoft JhengHei"/>
              </a:rPr>
              <a:t>npx</a:t>
            </a:r>
            <a:r>
              <a:rPr lang="en" altLang="zh-TW">
                <a:latin typeface="Microsoft JhengHei"/>
                <a:ea typeface="Microsoft JhengHei"/>
              </a:rPr>
              <a:t> playwright install</a:t>
            </a:r>
            <a:endParaRPr kumimoji="1" lang="en" altLang="zh-TW">
              <a:latin typeface="Microsoft JhengHei"/>
              <a:ea typeface="Microsoft JhengHei"/>
            </a:endParaRPr>
          </a:p>
          <a:p>
            <a:pPr>
              <a:lnSpc>
                <a:spcPct val="160000"/>
              </a:lnSpc>
            </a:pPr>
            <a:r>
              <a:rPr kumimoji="1" lang="zh-TW" altLang="en-US">
                <a:latin typeface="Microsoft JhengHei"/>
                <a:ea typeface="Microsoft JhengHei"/>
              </a:rPr>
              <a:t>執行 </a:t>
            </a:r>
            <a:r>
              <a:rPr kumimoji="1" lang="en-US" altLang="zh-TW">
                <a:latin typeface="Microsoft JhengHei"/>
                <a:ea typeface="Microsoft JhengHei"/>
              </a:rPr>
              <a:t>(</a:t>
            </a:r>
            <a:r>
              <a:rPr kumimoji="1" lang="zh-TW" altLang="en-US">
                <a:latin typeface="Microsoft JhengHei"/>
                <a:ea typeface="Microsoft JhengHei"/>
              </a:rPr>
              <a:t>測試檔案位置</a:t>
            </a:r>
            <a:r>
              <a:rPr lang="zh-TW" altLang="en-US">
                <a:latin typeface="Microsoft JhengHei"/>
                <a:ea typeface="Microsoft JhengHei"/>
              </a:rPr>
              <a:t>依專案決定</a:t>
            </a:r>
            <a:r>
              <a:rPr kumimoji="1" lang="en-US" altLang="zh-TW">
                <a:latin typeface="Microsoft JhengHei"/>
                <a:ea typeface="Microsoft JhengHei"/>
              </a:rPr>
              <a:t>)</a:t>
            </a:r>
            <a:b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err="1">
                <a:latin typeface="Microsoft JhengHei"/>
                <a:ea typeface="Microsoft JhengHei"/>
              </a:rPr>
              <a:t>npm</a:t>
            </a:r>
            <a:r>
              <a:rPr kumimoji="1" lang="en-US" altLang="zh-TW">
                <a:latin typeface="Microsoft JhengHei"/>
                <a:ea typeface="Microsoft JhengHei"/>
              </a:rPr>
              <a:t> run test:e2e </a:t>
            </a:r>
            <a:r>
              <a:rPr kumimoji="1" lang="zh-TW" altLang="en-US">
                <a:latin typeface="Microsoft JhengHei"/>
                <a:ea typeface="Microsoft JhengHei"/>
              </a:rPr>
              <a:t>或</a:t>
            </a:r>
            <a:r>
              <a:rPr kumimoji="1" lang="en-US" altLang="zh-TW">
                <a:latin typeface="Microsoft JhengHei"/>
                <a:ea typeface="Microsoft JhengHei"/>
              </a:rPr>
              <a:t> </a:t>
            </a:r>
            <a:r>
              <a:rPr lang="en" altLang="zh-TW" err="1">
                <a:latin typeface="Microsoft JhengHei"/>
                <a:ea typeface="Microsoft JhengHei"/>
              </a:rPr>
              <a:t>npx</a:t>
            </a:r>
            <a:r>
              <a:rPr lang="en" altLang="zh-TW">
                <a:latin typeface="Microsoft JhengHei"/>
                <a:ea typeface="Microsoft JhengHei"/>
              </a:rPr>
              <a:t> playwright test tests/e2e --headed --browser=chromium</a:t>
            </a:r>
            <a:endParaRPr kumimoji="1" lang="en-US" altLang="zh-TW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506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40398-F977-5811-F59D-179FBB2D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073671" cy="1400530"/>
          </a:xfrm>
        </p:spPr>
        <p:txBody>
          <a:bodyPr/>
          <a:lstStyle/>
          <a:p>
            <a:r>
              <a:rPr lang="en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Playwright</a:t>
            </a:r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353A251-59C5-824C-628D-F2D9B63CB31E}"/>
              </a:ext>
            </a:extLst>
          </p:cNvPr>
          <p:cNvSpPr txBox="1"/>
          <p:nvPr/>
        </p:nvSpPr>
        <p:spPr>
          <a:xfrm>
            <a:off x="720437" y="201352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測試登入</a:t>
            </a:r>
          </a:p>
        </p:txBody>
      </p:sp>
      <p:pic>
        <p:nvPicPr>
          <p:cNvPr id="8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CCE1B93C-5164-3097-3D8B-E73D1D0F1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923" y="12735"/>
            <a:ext cx="7483077" cy="6845265"/>
          </a:xfrm>
        </p:spPr>
      </p:pic>
    </p:spTree>
    <p:extLst>
      <p:ext uri="{BB962C8B-B14F-4D97-AF65-F5344CB8AC3E}">
        <p14:creationId xmlns:p14="http://schemas.microsoft.com/office/powerpoint/2010/main" val="3347538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離子</Template>
  <Application>Microsoft Office PowerPoint</Application>
  <PresentationFormat>寬螢幕</PresentationFormat>
  <Slides>27</Slides>
  <Notes>2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28" baseType="lpstr">
      <vt:lpstr>離子</vt:lpstr>
      <vt:lpstr>E2E 淺入研究分享</vt:lpstr>
      <vt:lpstr>E2E  測試框架種類 </vt:lpstr>
      <vt:lpstr>執行種類</vt:lpstr>
      <vt:lpstr>測試的 waiting 機制</vt:lpstr>
      <vt:lpstr>補充 安裝套件</vt:lpstr>
      <vt:lpstr>Playwright</vt:lpstr>
      <vt:lpstr>補充 WebDriver</vt:lpstr>
      <vt:lpstr>Playwright 安裝</vt:lpstr>
      <vt:lpstr>Playwright</vt:lpstr>
      <vt:lpstr>Playwright 遇到的問題</vt:lpstr>
      <vt:lpstr>Nightwatch</vt:lpstr>
      <vt:lpstr>Nightwatch</vt:lpstr>
      <vt:lpstr>Nightwatch 定位網頁元素</vt:lpstr>
      <vt:lpstr>Nightwatch Page Objects</vt:lpstr>
      <vt:lpstr>Nightwatch Page Objects</vt:lpstr>
      <vt:lpstr>Nightwatch 報表</vt:lpstr>
      <vt:lpstr>Nightwatch 遇到的問題</vt:lpstr>
      <vt:lpstr>Cypress</vt:lpstr>
      <vt:lpstr>Cypress 圖形介面 (GUI) </vt:lpstr>
      <vt:lpstr>Cypress 圖形介面 (GUI) </vt:lpstr>
      <vt:lpstr>Cypress Dashboard 介面</vt:lpstr>
      <vt:lpstr>Cypress Dashboard 介面  提供錄影擋</vt:lpstr>
      <vt:lpstr>Cypress</vt:lpstr>
      <vt:lpstr>Cypress</vt:lpstr>
      <vt:lpstr>Cypress 遇到的議題  </vt:lpstr>
      <vt:lpstr>三大工具優勢比較  </vt:lpstr>
      <vt:lpstr>問題與疑慮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E2E 初步研究心得分享</dc:title>
  <dc:creator>Akay Hu[胡凱綺]</dc:creator>
  <cp:revision>2</cp:revision>
  <dcterms:created xsi:type="dcterms:W3CDTF">2022-06-09T05:58:28Z</dcterms:created>
  <dcterms:modified xsi:type="dcterms:W3CDTF">2022-06-10T06:13:57Z</dcterms:modified>
</cp:coreProperties>
</file>